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5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E6BBD8-0AB0-4B0F-A1F2-2E7EE3E7C308}" type="datetimeFigureOut">
              <a:rPr lang="en-GB" smtClean="0"/>
              <a:t>07/10/2020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D3D6B5-D07E-442B-A570-18128D4E6C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739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D30F8722-34B9-42B4-8760-6531ED6087C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77740E48-533C-455E-BC2C-FA345C53917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dirty="0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14F5D302-0F2A-43E5-A269-7C36692752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C46FE8-D3E3-4D94-B38B-B5FC0B8684CA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0677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240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6689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2856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9383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3146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0874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299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1669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110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593192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56449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926405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42723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10092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AD3B-C286-4878-A5CE-1DF4487D0679}" type="datetimeFigureOut">
              <a:rPr lang="en-US" smtClean="0"/>
              <a:pPr/>
              <a:t>10/7/2020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21B6-E7ED-47A3-A62E-1C915842AF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05404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35361" y="260648"/>
            <a:ext cx="6625167" cy="6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 baseline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[Insert title]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6567"/>
            <a:ext cx="5088136" cy="4800732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CED649"/>
              </a:buClr>
              <a:buFont typeface="Arial" panose="020B0604020202020204" pitchFamily="34" charset="0"/>
              <a:buNone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0990" indent="-380990">
              <a:buClr>
                <a:srgbClr val="CED649"/>
              </a:buClr>
              <a:buFont typeface="Arial" panose="020B0604020202020204" pitchFamily="34" charset="0"/>
              <a:buChar char="•"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62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3pPr>
            <a:lvl4pPr marL="2133547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4pPr>
            <a:lvl5pPr marL="2743131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5pPr>
          </a:lstStyle>
          <a:p>
            <a:pPr lvl="0"/>
            <a:r>
              <a:rPr lang="en-US" dirty="0"/>
              <a:t>[Insert text here]</a:t>
            </a:r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11109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35361" y="260648"/>
            <a:ext cx="6625167" cy="6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 baseline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[Insert title]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6567"/>
            <a:ext cx="5088136" cy="4800732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CED649"/>
              </a:buClr>
              <a:buFont typeface="Arial" panose="020B0604020202020204" pitchFamily="34" charset="0"/>
              <a:buNone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0990" indent="-380990">
              <a:buClr>
                <a:srgbClr val="CED649"/>
              </a:buClr>
              <a:buFont typeface="Arial" panose="020B0604020202020204" pitchFamily="34" charset="0"/>
              <a:buChar char="•"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62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3pPr>
            <a:lvl4pPr marL="2133547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4pPr>
            <a:lvl5pPr marL="2743131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5pPr>
          </a:lstStyle>
          <a:p>
            <a:pPr lvl="0"/>
            <a:r>
              <a:rPr lang="en-US" dirty="0"/>
              <a:t>[Insert text here]</a:t>
            </a:r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63972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35361" y="260648"/>
            <a:ext cx="6625167" cy="6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 baseline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[Insert title]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6567"/>
            <a:ext cx="5088136" cy="4800732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CED649"/>
              </a:buClr>
              <a:buFont typeface="Arial" panose="020B0604020202020204" pitchFamily="34" charset="0"/>
              <a:buNone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0990" indent="-380990">
              <a:buClr>
                <a:srgbClr val="CED649"/>
              </a:buClr>
              <a:buFont typeface="Arial" panose="020B0604020202020204" pitchFamily="34" charset="0"/>
              <a:buChar char="•"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62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3pPr>
            <a:lvl4pPr marL="2133547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4pPr>
            <a:lvl5pPr marL="2743131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5pPr>
          </a:lstStyle>
          <a:p>
            <a:pPr lvl="0"/>
            <a:r>
              <a:rPr lang="en-US" dirty="0"/>
              <a:t>[Insert text here]</a:t>
            </a:r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20354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35361" y="260648"/>
            <a:ext cx="6625167" cy="6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 baseline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[Insert title]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6567"/>
            <a:ext cx="5088136" cy="4800732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CED649"/>
              </a:buClr>
              <a:buFont typeface="Arial" panose="020B0604020202020204" pitchFamily="34" charset="0"/>
              <a:buNone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0990" indent="-380990">
              <a:buClr>
                <a:srgbClr val="CED649"/>
              </a:buClr>
              <a:buFont typeface="Arial" panose="020B0604020202020204" pitchFamily="34" charset="0"/>
              <a:buChar char="•"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62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3pPr>
            <a:lvl4pPr marL="2133547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4pPr>
            <a:lvl5pPr marL="2743131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5pPr>
          </a:lstStyle>
          <a:p>
            <a:pPr lvl="0"/>
            <a:r>
              <a:rPr lang="en-US" dirty="0"/>
              <a:t>[Insert text here]</a:t>
            </a:r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10906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35361" y="260648"/>
            <a:ext cx="6625167" cy="6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 baseline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[Insert title]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6567"/>
            <a:ext cx="5088136" cy="4800732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CED649"/>
              </a:buClr>
              <a:buFont typeface="Arial" panose="020B0604020202020204" pitchFamily="34" charset="0"/>
              <a:buNone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0990" indent="-380990">
              <a:buClr>
                <a:srgbClr val="CED649"/>
              </a:buClr>
              <a:buFont typeface="Arial" panose="020B0604020202020204" pitchFamily="34" charset="0"/>
              <a:buChar char="•"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62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3pPr>
            <a:lvl4pPr marL="2133547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4pPr>
            <a:lvl5pPr marL="2743131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5pPr>
          </a:lstStyle>
          <a:p>
            <a:pPr lvl="0"/>
            <a:r>
              <a:rPr lang="en-US" dirty="0"/>
              <a:t>[Insert text here]</a:t>
            </a:r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96570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35361" y="260648"/>
            <a:ext cx="6625167" cy="6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 baseline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[Insert title]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6567"/>
            <a:ext cx="5088136" cy="4800732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CED649"/>
              </a:buClr>
              <a:buFont typeface="Arial" panose="020B0604020202020204" pitchFamily="34" charset="0"/>
              <a:buNone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0990" indent="-380990">
              <a:buClr>
                <a:srgbClr val="CED649"/>
              </a:buClr>
              <a:buFont typeface="Arial" panose="020B0604020202020204" pitchFamily="34" charset="0"/>
              <a:buChar char="•"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62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3pPr>
            <a:lvl4pPr marL="2133547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4pPr>
            <a:lvl5pPr marL="2743131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5pPr>
          </a:lstStyle>
          <a:p>
            <a:pPr lvl="0"/>
            <a:r>
              <a:rPr lang="en-US" dirty="0"/>
              <a:t>[Insert text here]</a:t>
            </a:r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7762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35361" y="260648"/>
            <a:ext cx="6625167" cy="6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 baseline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[Insert title]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6567"/>
            <a:ext cx="5088136" cy="4800732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CED649"/>
              </a:buClr>
              <a:buFont typeface="Arial" panose="020B0604020202020204" pitchFamily="34" charset="0"/>
              <a:buNone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0990" indent="-380990">
              <a:buClr>
                <a:srgbClr val="CED649"/>
              </a:buClr>
              <a:buFont typeface="Arial" panose="020B0604020202020204" pitchFamily="34" charset="0"/>
              <a:buChar char="•"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62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3pPr>
            <a:lvl4pPr marL="2133547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4pPr>
            <a:lvl5pPr marL="2743131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5pPr>
          </a:lstStyle>
          <a:p>
            <a:pPr lvl="0"/>
            <a:r>
              <a:rPr lang="en-US" dirty="0"/>
              <a:t>[Insert text here]</a:t>
            </a:r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34884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35361" y="260648"/>
            <a:ext cx="6625167" cy="6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 baseline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[Insert title]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6567"/>
            <a:ext cx="5088136" cy="4800732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CED649"/>
              </a:buClr>
              <a:buFont typeface="Arial" panose="020B0604020202020204" pitchFamily="34" charset="0"/>
              <a:buNone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0990" indent="-380990">
              <a:buClr>
                <a:srgbClr val="CED649"/>
              </a:buClr>
              <a:buFont typeface="Arial" panose="020B0604020202020204" pitchFamily="34" charset="0"/>
              <a:buChar char="•"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62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3pPr>
            <a:lvl4pPr marL="2133547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4pPr>
            <a:lvl5pPr marL="2743131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5pPr>
          </a:lstStyle>
          <a:p>
            <a:pPr lvl="0"/>
            <a:r>
              <a:rPr lang="en-US" dirty="0"/>
              <a:t>[Insert text here]</a:t>
            </a:r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27736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35361" y="260648"/>
            <a:ext cx="6625167" cy="6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 baseline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[Insert title]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6567"/>
            <a:ext cx="5088136" cy="4800732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CED649"/>
              </a:buClr>
              <a:buFont typeface="Arial" panose="020B0604020202020204" pitchFamily="34" charset="0"/>
              <a:buNone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0990" indent="-380990">
              <a:buClr>
                <a:srgbClr val="CED649"/>
              </a:buClr>
              <a:buFont typeface="Arial" panose="020B0604020202020204" pitchFamily="34" charset="0"/>
              <a:buChar char="•"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62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3pPr>
            <a:lvl4pPr marL="2133547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4pPr>
            <a:lvl5pPr marL="2743131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5pPr>
          </a:lstStyle>
          <a:p>
            <a:pPr lvl="0"/>
            <a:r>
              <a:rPr lang="en-US" dirty="0"/>
              <a:t>[Insert text here]</a:t>
            </a:r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73125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35361" y="260648"/>
            <a:ext cx="6625167" cy="6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 baseline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[Insert title]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6567"/>
            <a:ext cx="5088136" cy="4800732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CED649"/>
              </a:buClr>
              <a:buFont typeface="Arial" panose="020B0604020202020204" pitchFamily="34" charset="0"/>
              <a:buNone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0990" indent="-380990">
              <a:buClr>
                <a:srgbClr val="CED649"/>
              </a:buClr>
              <a:buFont typeface="Arial" panose="020B0604020202020204" pitchFamily="34" charset="0"/>
              <a:buChar char="•"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62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3pPr>
            <a:lvl4pPr marL="2133547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4pPr>
            <a:lvl5pPr marL="2743131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5pPr>
          </a:lstStyle>
          <a:p>
            <a:pPr lvl="0"/>
            <a:r>
              <a:rPr lang="en-US" dirty="0"/>
              <a:t>[Insert text here]</a:t>
            </a:r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68017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35361" y="260648"/>
            <a:ext cx="6625167" cy="6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 baseline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[Insert title]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6567"/>
            <a:ext cx="5088136" cy="4800732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CED649"/>
              </a:buClr>
              <a:buFont typeface="Arial" panose="020B0604020202020204" pitchFamily="34" charset="0"/>
              <a:buNone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0990" indent="-380990">
              <a:buClr>
                <a:srgbClr val="CED649"/>
              </a:buClr>
              <a:buFont typeface="Arial" panose="020B0604020202020204" pitchFamily="34" charset="0"/>
              <a:buChar char="•"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62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3pPr>
            <a:lvl4pPr marL="2133547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4pPr>
            <a:lvl5pPr marL="2743131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5pPr>
          </a:lstStyle>
          <a:p>
            <a:pPr lvl="0"/>
            <a:r>
              <a:rPr lang="en-US" dirty="0"/>
              <a:t>[Insert text here]</a:t>
            </a:r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75841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35361" y="260648"/>
            <a:ext cx="6625167" cy="6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 baseline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[Insert title]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6567"/>
            <a:ext cx="5088136" cy="4800732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CED649"/>
              </a:buClr>
              <a:buFont typeface="Arial" panose="020B0604020202020204" pitchFamily="34" charset="0"/>
              <a:buNone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0990" indent="-380990">
              <a:buClr>
                <a:srgbClr val="CED649"/>
              </a:buClr>
              <a:buFont typeface="Arial" panose="020B0604020202020204" pitchFamily="34" charset="0"/>
              <a:buChar char="•"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62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3pPr>
            <a:lvl4pPr marL="2133547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4pPr>
            <a:lvl5pPr marL="2743131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5pPr>
          </a:lstStyle>
          <a:p>
            <a:pPr lvl="0"/>
            <a:r>
              <a:rPr lang="en-US" dirty="0"/>
              <a:t>[Insert text here]</a:t>
            </a:r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18176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35361" y="260648"/>
            <a:ext cx="6625167" cy="6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 baseline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[Insert title]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6567"/>
            <a:ext cx="5088136" cy="4800732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CED649"/>
              </a:buClr>
              <a:buFont typeface="Arial" panose="020B0604020202020204" pitchFamily="34" charset="0"/>
              <a:buNone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0990" indent="-380990">
              <a:buClr>
                <a:srgbClr val="CED649"/>
              </a:buClr>
              <a:buFont typeface="Arial" panose="020B0604020202020204" pitchFamily="34" charset="0"/>
              <a:buChar char="•"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62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3pPr>
            <a:lvl4pPr marL="2133547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4pPr>
            <a:lvl5pPr marL="2743131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5pPr>
          </a:lstStyle>
          <a:p>
            <a:pPr lvl="0"/>
            <a:r>
              <a:rPr lang="en-US" dirty="0"/>
              <a:t>[Insert text here]</a:t>
            </a:r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39930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35361" y="260648"/>
            <a:ext cx="6625167" cy="672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 baseline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[Insert title]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31800" y="1316567"/>
            <a:ext cx="5088136" cy="4800732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CED649"/>
              </a:buClr>
              <a:buFont typeface="Arial" panose="020B0604020202020204" pitchFamily="34" charset="0"/>
              <a:buNone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0990" indent="-380990">
              <a:buClr>
                <a:srgbClr val="CED649"/>
              </a:buClr>
              <a:buFont typeface="Arial" panose="020B0604020202020204" pitchFamily="34" charset="0"/>
              <a:buChar char="•"/>
              <a:defRPr sz="2400" b="0">
                <a:ln>
                  <a:noFill/>
                </a:ln>
                <a:solidFill>
                  <a:srgbClr val="00628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62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3pPr>
            <a:lvl4pPr marL="2133547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4pPr>
            <a:lvl5pPr marL="2743131" indent="-304792">
              <a:buClr>
                <a:srgbClr val="CED649"/>
              </a:buClr>
              <a:buFont typeface="Arial" panose="020B0604020202020204" pitchFamily="34" charset="0"/>
              <a:buChar char="•"/>
              <a:defRPr>
                <a:solidFill>
                  <a:srgbClr val="006286"/>
                </a:solidFill>
              </a:defRPr>
            </a:lvl5pPr>
          </a:lstStyle>
          <a:p>
            <a:pPr lvl="0"/>
            <a:r>
              <a:rPr lang="en-US" dirty="0"/>
              <a:t>[Insert text here]</a:t>
            </a:r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2167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998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41">
            <a:extLst>
              <a:ext uri="{FF2B5EF4-FFF2-40B4-BE49-F238E27FC236}">
                <a16:creationId xmlns:a16="http://schemas.microsoft.com/office/drawing/2014/main" id="{609316A9-990D-4EC3-A671-70EE5C149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B0C6109-9159-49CA-AD7A-F9035539DB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86F14F5-308C-4EB6-87AB-05DE9501B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tangle 23">
              <a:extLst>
                <a:ext uri="{FF2B5EF4-FFF2-40B4-BE49-F238E27FC236}">
                  <a16:creationId xmlns:a16="http://schemas.microsoft.com/office/drawing/2014/main" id="{BA032363-A188-47C5-9D59-9B788809DC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6" name="Rectangle 25">
              <a:extLst>
                <a:ext uri="{FF2B5EF4-FFF2-40B4-BE49-F238E27FC236}">
                  <a16:creationId xmlns:a16="http://schemas.microsoft.com/office/drawing/2014/main" id="{2C4077DF-6BB9-4069-AD28-6B1664EBB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7" name="Isosceles Triangle 46">
              <a:extLst>
                <a:ext uri="{FF2B5EF4-FFF2-40B4-BE49-F238E27FC236}">
                  <a16:creationId xmlns:a16="http://schemas.microsoft.com/office/drawing/2014/main" id="{1D2B8B50-3419-41ED-9A9F-3CF9EEB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" name="Rectangle 27">
              <a:extLst>
                <a:ext uri="{FF2B5EF4-FFF2-40B4-BE49-F238E27FC236}">
                  <a16:creationId xmlns:a16="http://schemas.microsoft.com/office/drawing/2014/main" id="{5C640498-2E73-4FA2-BEB6-C3596A458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Rectangle 28">
              <a:extLst>
                <a:ext uri="{FF2B5EF4-FFF2-40B4-BE49-F238E27FC236}">
                  <a16:creationId xmlns:a16="http://schemas.microsoft.com/office/drawing/2014/main" id="{3240EEFC-4112-4C39-A816-C815774F6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0" name="Rectangle 29">
              <a:extLst>
                <a:ext uri="{FF2B5EF4-FFF2-40B4-BE49-F238E27FC236}">
                  <a16:creationId xmlns:a16="http://schemas.microsoft.com/office/drawing/2014/main" id="{ADF362B0-03EA-4800-9FAA-9F128587E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1" name="Isosceles Triangle 50">
              <a:extLst>
                <a:ext uri="{FF2B5EF4-FFF2-40B4-BE49-F238E27FC236}">
                  <a16:creationId xmlns:a16="http://schemas.microsoft.com/office/drawing/2014/main" id="{0BA84559-2F4C-4795-9246-4C563F942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id="{FA77A1AA-CA47-4A91-A0A1-0A8CE31A9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75" name="Rectangle 53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grpSp>
        <p:nvGrpSpPr>
          <p:cNvPr id="76" name="Group 55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9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0" name="Isosceles Triangle 59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Isosceles Triangle 63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5" name="Isosceles Triangle 64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77" name="Rectangle 66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1579BF0-5841-4281-9F86-AE836D65C08D}"/>
              </a:ext>
            </a:extLst>
          </p:cNvPr>
          <p:cNvGraphicFramePr>
            <a:graphicFrameLocks noGrp="1"/>
          </p:cNvGraphicFramePr>
          <p:nvPr/>
        </p:nvGraphicFramePr>
        <p:xfrm>
          <a:off x="240323" y="238563"/>
          <a:ext cx="11711354" cy="638087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2644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87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780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51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Question</a:t>
                      </a:r>
                      <a:endParaRPr lang="en-GB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277" marR="422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Purpose - what they’re looking for</a:t>
                      </a:r>
                      <a:endParaRPr lang="en-GB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277" marR="422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How to answer / Info. to include</a:t>
                      </a:r>
                      <a:endParaRPr lang="en-GB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277" marR="422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6281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Wingdings"/>
                        <a:buNone/>
                        <a:tabLst>
                          <a:tab pos="266700" algn="l"/>
                        </a:tabLst>
                      </a:pPr>
                      <a:r>
                        <a:rPr lang="en-GB" sz="11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Tell me about yourself?</a:t>
                      </a:r>
                      <a:br>
                        <a:rPr lang="en-GB" sz="11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br>
                        <a:rPr lang="en-GB" sz="11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br>
                        <a:rPr lang="en-GB" sz="11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endParaRPr lang="en-GB" sz="11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277" marR="422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This is an</a:t>
                      </a:r>
                      <a:r>
                        <a:rPr lang="en-GB" sz="1100" baseline="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ice breaker question, use it to relax and let the interviewers know a little about you personally. Always try to get a reference to relevant skills in though.</a:t>
                      </a:r>
                      <a:endParaRPr lang="en-GB" sz="11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277" marR="422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lvl="0" indent="-171450"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266700" algn="l"/>
                        </a:tabLst>
                      </a:pPr>
                      <a:r>
                        <a:rPr lang="en-GB" sz="11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Don’t waffle – this will be asked at most interviews so you can always practice</a:t>
                      </a:r>
                      <a:r>
                        <a:rPr lang="en-GB" sz="1100" baseline="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at home.</a:t>
                      </a:r>
                      <a:endParaRPr lang="en-GB" sz="11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171450" lvl="0" indent="-171450"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266700" algn="l"/>
                        </a:tabLs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Outline the skills and personal qualities that are relevant to the job.</a:t>
                      </a:r>
                    </a:p>
                    <a:p>
                      <a:pPr marL="171450" lvl="0" indent="-171450"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266700" algn="l"/>
                        </a:tabLs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Use this familiar topic to bed into the interview and relax.</a:t>
                      </a:r>
                      <a:endParaRPr lang="en-GB" sz="11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277" marR="422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4506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Wingdings"/>
                        <a:buNone/>
                        <a:tabLst>
                          <a:tab pos="266700" algn="l"/>
                        </a:tabLst>
                      </a:pPr>
                      <a:r>
                        <a:rPr lang="en-GB" sz="11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Tell me about a time when…</a:t>
                      </a:r>
                      <a:br>
                        <a:rPr lang="en-GB" sz="11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br>
                        <a:rPr lang="en-GB" sz="11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br>
                        <a:rPr lang="en-GB" sz="11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endParaRPr lang="en-GB" sz="11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277" marR="422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These are designed so</a:t>
                      </a:r>
                      <a:r>
                        <a:rPr lang="en-GB" sz="1100" baseline="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you have to give </a:t>
                      </a:r>
                      <a:r>
                        <a:rPr lang="en-GB" sz="11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an</a:t>
                      </a:r>
                      <a:r>
                        <a:rPr lang="en-GB" sz="1100" baseline="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example of when you have demonstrated a skill. Use a real situation and outline what you did and the skills required.</a:t>
                      </a:r>
                      <a:endParaRPr lang="en-GB" sz="11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277" marR="422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lvl="0" indent="-171450"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266700" algn="l"/>
                        </a:tabLst>
                      </a:pPr>
                      <a:r>
                        <a:rPr lang="en-GB" sz="11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Give specific examples.</a:t>
                      </a:r>
                    </a:p>
                    <a:p>
                      <a:pPr marL="171450" lvl="0" indent="-171450"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266700" algn="l"/>
                        </a:tabLst>
                      </a:pPr>
                      <a:r>
                        <a:rPr lang="en-GB" sz="11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Use STAR :  Situation; Task; Action; Result (See Below)</a:t>
                      </a:r>
                    </a:p>
                    <a:p>
                      <a:pPr marL="171450" lvl="0" indent="-171450"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266700" algn="l"/>
                        </a:tabLst>
                      </a:pPr>
                      <a:r>
                        <a:rPr lang="en-GB" sz="11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Remember to use “I”.</a:t>
                      </a:r>
                    </a:p>
                    <a:p>
                      <a:pPr marL="171450" lvl="0" indent="-171450"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266700" algn="l"/>
                        </a:tabLst>
                      </a:pPr>
                      <a:r>
                        <a:rPr lang="en-GB" sz="11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Expect ther</a:t>
                      </a:r>
                      <a:r>
                        <a:rPr lang="en-GB" sz="1100" baseline="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 to be follow up questions.</a:t>
                      </a:r>
                      <a:endParaRPr lang="en-GB" sz="11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277" marR="422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1891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Wingdings"/>
                        <a:buNone/>
                        <a:tabLst>
                          <a:tab pos="266700" algn="l"/>
                        </a:tabLst>
                      </a:pPr>
                      <a:r>
                        <a:rPr lang="en-GB" sz="11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What are your weaknesses?</a:t>
                      </a:r>
                      <a:br>
                        <a:rPr lang="en-GB" sz="11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br>
                        <a:rPr lang="en-GB" sz="11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endParaRPr lang="en-GB" sz="11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277" marR="422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Honesty and realism – but with a positive spin.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Prepare an answer and choose one that is either unrelated to the role, or one you are already positively</a:t>
                      </a:r>
                      <a:r>
                        <a:rPr lang="en-GB" sz="1100" baseline="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addressing.</a:t>
                      </a:r>
                      <a:endParaRPr lang="en-GB" sz="11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277" marR="422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lvl="0" indent="-171450"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266700" algn="l"/>
                        </a:tabLs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Point out a couple of areas where you may need training or development should you get the job.</a:t>
                      </a:r>
                      <a:endParaRPr lang="en-GB" sz="11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171450" lvl="0" indent="-171450"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266700" algn="l"/>
                        </a:tabLs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Alternatively, highlight a weakness you are already working on and what you’ve achieved so far.</a:t>
                      </a:r>
                    </a:p>
                    <a:p>
                      <a:pPr marL="171450" lvl="0" indent="-171450"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266700" algn="l"/>
                        </a:tabLs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Never say ‘I don’t have any’.</a:t>
                      </a:r>
                      <a:endParaRPr lang="en-GB" sz="11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277" marR="422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4506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Wingdings"/>
                        <a:buNone/>
                        <a:tabLst>
                          <a:tab pos="266700" algn="l"/>
                        </a:tabLst>
                      </a:pPr>
                      <a:r>
                        <a:rPr lang="en-GB" sz="11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Why do you want to work for us?</a:t>
                      </a:r>
                      <a:br>
                        <a:rPr lang="en-GB" sz="11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br>
                        <a:rPr lang="en-GB" sz="11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endParaRPr lang="en-GB" sz="11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277" marR="422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They are looking for proof that you have thought about the role and the company.</a:t>
                      </a:r>
                    </a:p>
                  </a:txBody>
                  <a:tcPr marL="42277" marR="422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lvl="0" indent="-171450"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266700" algn="l"/>
                        </a:tabLst>
                      </a:pPr>
                      <a:r>
                        <a:rPr lang="en-GB" sz="11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Some positives about the organisation – show them you’ve done your homework.</a:t>
                      </a:r>
                    </a:p>
                    <a:p>
                      <a:pPr marL="171450" lvl="0" indent="-171450"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266700" algn="l"/>
                        </a:tabLst>
                      </a:pPr>
                      <a:r>
                        <a:rPr lang="en-GB" sz="11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Talk positively about what you think you can bring to the organisation/role and what you’re hoping you’ll get from it.</a:t>
                      </a:r>
                    </a:p>
                  </a:txBody>
                  <a:tcPr marL="42277" marR="422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712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Wingdings"/>
                        <a:buNone/>
                        <a:tabLst>
                          <a:tab pos="266700" algn="l"/>
                        </a:tabLst>
                      </a:pPr>
                      <a:r>
                        <a:rPr lang="en-GB" sz="11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What do you think you’ll find most difficult/ challenging about this role?</a:t>
                      </a:r>
                      <a:endParaRPr lang="en-GB" sz="11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277" marR="422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How closely you think your skills/experience match the role.</a:t>
                      </a:r>
                    </a:p>
                  </a:txBody>
                  <a:tcPr marL="42277" marR="422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lvl="0" indent="-171450"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266700" algn="l"/>
                        </a:tabLst>
                      </a:pPr>
                      <a:r>
                        <a:rPr lang="en-GB" sz="11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Areas you feel match your skills/experience.</a:t>
                      </a:r>
                    </a:p>
                    <a:p>
                      <a:pPr marL="171450" lvl="0" indent="-171450"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266700" algn="l"/>
                        </a:tabLst>
                      </a:pPr>
                      <a:r>
                        <a:rPr lang="en-GB" sz="11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Challenges/new things you’re looking forward to and what you’ll do to get to grips with them quickly.</a:t>
                      </a:r>
                    </a:p>
                  </a:txBody>
                  <a:tcPr marL="42277" marR="422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3142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Wingdings"/>
                        <a:buNone/>
                        <a:tabLst>
                          <a:tab pos="266700" algn="l"/>
                        </a:tabLst>
                      </a:pPr>
                      <a:r>
                        <a:rPr lang="en-GB" sz="11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S.T.A.R.</a:t>
                      </a:r>
                      <a:br>
                        <a:rPr lang="en-GB" sz="11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endParaRPr lang="en-GB" sz="11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277" marR="422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Situation.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Task.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Action.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Result.</a:t>
                      </a:r>
                    </a:p>
                  </a:txBody>
                  <a:tcPr marL="42277" marR="422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GB" sz="11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SITUATION: Choose a real situation and  something</a:t>
                      </a:r>
                      <a:r>
                        <a:rPr lang="en-GB" sz="1100" baseline="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where you can demonstrate an individual role.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GB" sz="1100" baseline="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TASK: Describe the task, project, interaction clearly and your role in it.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GB" sz="1100" baseline="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ACTION: What did YOU do to resolve the situation, what skills were required.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GB" sz="1100" baseline="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RESULT: After the action had been taken what was the result, benefit, resolution to the situation.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en-GB" sz="11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277" marR="422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384</Words>
  <Application>Microsoft Office PowerPoint</Application>
  <PresentationFormat>Widescreen</PresentationFormat>
  <Paragraphs>38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Trebuchet MS</vt:lpstr>
      <vt:lpstr>Wingdings</vt:lpstr>
      <vt:lpstr>Wingdings 3</vt:lpstr>
      <vt:lpstr>Facet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Niles</dc:creator>
  <cp:lastModifiedBy>Lysandra Halmshaw</cp:lastModifiedBy>
  <cp:revision>1</cp:revision>
  <dcterms:created xsi:type="dcterms:W3CDTF">2020-10-02T13:33:20Z</dcterms:created>
  <dcterms:modified xsi:type="dcterms:W3CDTF">2020-10-07T12:11:35Z</dcterms:modified>
</cp:coreProperties>
</file>