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A80FF5-374D-4CF5-8EC2-E5D8500C5A3B}" type="datetimeFigureOut">
              <a:rPr lang="en-GB" smtClean="0"/>
              <a:t>07/10/2020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B8DCA-522E-45E1-BB5E-9DBD167D0B66}" type="slidenum">
              <a:rPr lang="en-GB" smtClean="0"/>
              <a:t>‹#›</a:t>
            </a:fld>
            <a:endParaRPr lang="en-GB"/>
          </a:p>
        </p:txBody>
      </p:sp>
    </p:spTree>
    <p:extLst>
      <p:ext uri="{BB962C8B-B14F-4D97-AF65-F5344CB8AC3E}">
        <p14:creationId xmlns:p14="http://schemas.microsoft.com/office/powerpoint/2010/main" val="427578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5FE1BF6-457A-4D26-B0F2-7AE03CC622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C6FAA1FF-AF98-4318-8E12-96DB48FB43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100" name="Slide Number Placeholder 3">
            <a:extLst>
              <a:ext uri="{FF2B5EF4-FFF2-40B4-BE49-F238E27FC236}">
                <a16:creationId xmlns:a16="http://schemas.microsoft.com/office/drawing/2014/main" id="{DD21715F-42C9-4355-9832-74D442E51F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B9FB7F72-3EBC-4696-A3EA-38D9C290DE7B}"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3"/>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574005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84025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8"/>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3446732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5" y="2160590"/>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A0AD3B-C286-4878-A5CE-1DF4487D0679}" type="datetimeFigureOut">
              <a:rPr lang="en-US" smtClean="0"/>
              <a:pPr/>
              <a:t>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2567145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6" y="2160983"/>
            <a:ext cx="4185623" cy="576263"/>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6" y="2737246"/>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9" cy="576263"/>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5" y="2737246"/>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A0AD3B-C286-4878-A5CE-1DF4487D0679}" type="datetimeFigureOut">
              <a:rPr lang="en-US" smtClean="0"/>
              <a:pPr/>
              <a:t>10/7/2020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423557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A0AD3B-C286-4878-A5CE-1DF4487D0679}" type="datetimeFigureOut">
              <a:rPr lang="en-US" smtClean="0"/>
              <a:pPr/>
              <a:t>10/7/2020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65023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0AD3B-C286-4878-A5CE-1DF4487D0679}" type="datetimeFigureOut">
              <a:rPr lang="en-US" smtClean="0"/>
              <a:pPr/>
              <a:t>10/7/2020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937948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7"/>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2"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5" y="2777070"/>
            <a:ext cx="3854528" cy="2584449"/>
          </a:xfrm>
        </p:spPr>
        <p:txBody>
          <a:bodyPr>
            <a:normAutofit/>
          </a:bodyPr>
          <a:lstStyle>
            <a:lvl1pPr marL="0" indent="0">
              <a:buNone/>
              <a:defRPr sz="1400"/>
            </a:lvl1pPr>
            <a:lvl2pPr marL="457051" indent="0">
              <a:buNone/>
              <a:defRPr sz="1400"/>
            </a:lvl2pPr>
            <a:lvl3pPr marL="914104" indent="0">
              <a:buNone/>
              <a:defRPr sz="1200"/>
            </a:lvl3pPr>
            <a:lvl4pPr marL="1371155" indent="0">
              <a:buNone/>
              <a:defRPr sz="1000"/>
            </a:lvl4pPr>
            <a:lvl5pPr marL="1828205" indent="0">
              <a:buNone/>
              <a:defRPr sz="1000"/>
            </a:lvl5pPr>
            <a:lvl6pPr marL="2285258" indent="0">
              <a:buNone/>
              <a:defRPr sz="1000"/>
            </a:lvl6pPr>
            <a:lvl7pPr marL="2742309" indent="0">
              <a:buNone/>
              <a:defRPr sz="1000"/>
            </a:lvl7pPr>
            <a:lvl8pPr marL="3199360" indent="0">
              <a:buNone/>
              <a:defRPr sz="1000"/>
            </a:lvl8pPr>
            <a:lvl9pPr marL="3656411"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A0AD3B-C286-4878-A5CE-1DF4487D0679}" type="datetimeFigureOut">
              <a:rPr lang="en-US" smtClean="0"/>
              <a:pPr/>
              <a:t>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2908409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9"/>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5" y="609601"/>
            <a:ext cx="8596668" cy="3845719"/>
          </a:xfrm>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5" y="5367339"/>
            <a:ext cx="8596667"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A0AD3B-C286-4878-A5CE-1DF4487D0679}" type="datetimeFigureOut">
              <a:rPr lang="en-US" smtClean="0"/>
              <a:pPr/>
              <a:t>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794503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3"/>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933858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3"/>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
        <p:nvSpPr>
          <p:cNvPr id="20" name="TextBox 19"/>
          <p:cNvSpPr txBox="1"/>
          <p:nvPr/>
        </p:nvSpPr>
        <p:spPr>
          <a:xfrm>
            <a:off x="541871" y="790379"/>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196690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9"/>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5"/>
          </a:xfrm>
        </p:spPr>
        <p:txBody>
          <a:bodyPr anchor="t">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293781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5"/>
          </a:xfrm>
        </p:spPr>
        <p:txBody>
          <a:bodyPr anchor="t">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
        <p:nvSpPr>
          <p:cNvPr id="24" name="TextBox 23"/>
          <p:cNvSpPr txBox="1"/>
          <p:nvPr/>
        </p:nvSpPr>
        <p:spPr>
          <a:xfrm>
            <a:off x="541871" y="790379"/>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4355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5"/>
          </a:xfrm>
        </p:spPr>
        <p:txBody>
          <a:bodyPr anchor="t">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158764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2121799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0"/>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0AD3B-C286-4878-A5CE-1DF4487D0679}" type="datetimeFigureOut">
              <a:rPr lang="en-US" smtClean="0"/>
              <a:pPr/>
              <a:t>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1C21B6-E7ED-47A3-A62E-1C915842AF8E}" type="slidenum">
              <a:rPr lang="en-GB" smtClean="0"/>
              <a:pPr/>
              <a:t>‹#›</a:t>
            </a:fld>
            <a:endParaRPr lang="en-GB"/>
          </a:p>
        </p:txBody>
      </p:sp>
    </p:spTree>
    <p:extLst>
      <p:ext uri="{BB962C8B-B14F-4D97-AF65-F5344CB8AC3E}">
        <p14:creationId xmlns:p14="http://schemas.microsoft.com/office/powerpoint/2010/main" val="3212037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335361" y="260648"/>
            <a:ext cx="6625167" cy="672075"/>
          </a:xfrm>
          <a:prstGeom prst="rect">
            <a:avLst/>
          </a:prstGeom>
        </p:spPr>
        <p:txBody>
          <a:bodyPr/>
          <a:lstStyle>
            <a:lvl1pPr marL="0" indent="0">
              <a:buNone/>
              <a:defRPr sz="3733" baseline="0">
                <a:ln>
                  <a:noFill/>
                </a:ln>
                <a:solidFill>
                  <a:schemeClr val="bg1"/>
                </a:solidFill>
                <a:latin typeface="Arial" panose="020B0604020202020204" pitchFamily="34" charset="0"/>
                <a:cs typeface="Arial" panose="020B0604020202020204" pitchFamily="34" charset="0"/>
              </a:defRPr>
            </a:lvl1pPr>
          </a:lstStyle>
          <a:p>
            <a:pPr lvl="0"/>
            <a:r>
              <a:rPr lang="en-GB"/>
              <a:t>[Insert title]</a:t>
            </a:r>
          </a:p>
        </p:txBody>
      </p:sp>
      <p:sp>
        <p:nvSpPr>
          <p:cNvPr id="4" name="Text Placeholder 13"/>
          <p:cNvSpPr>
            <a:spLocks noGrp="1"/>
          </p:cNvSpPr>
          <p:nvPr>
            <p:ph type="body" sz="quarter" idx="11" hasCustomPrompt="1"/>
          </p:nvPr>
        </p:nvSpPr>
        <p:spPr>
          <a:xfrm>
            <a:off x="431800" y="1316567"/>
            <a:ext cx="5088136" cy="4800732"/>
          </a:xfrm>
          <a:prstGeom prst="rect">
            <a:avLst/>
          </a:prstGeom>
        </p:spPr>
        <p:txBody>
          <a:bodyPr/>
          <a:lstStyle>
            <a:lvl1pPr marL="0" indent="0">
              <a:buClr>
                <a:srgbClr val="CED649"/>
              </a:buClr>
              <a:buFont typeface="Arial" panose="020B0604020202020204" pitchFamily="34" charset="0"/>
              <a:buNone/>
              <a:defRPr sz="2400" b="0">
                <a:ln>
                  <a:noFill/>
                </a:ln>
                <a:solidFill>
                  <a:srgbClr val="006286"/>
                </a:solidFill>
                <a:latin typeface="Arial" panose="020B0604020202020204" pitchFamily="34" charset="0"/>
                <a:cs typeface="Arial" panose="020B0604020202020204" pitchFamily="34" charset="0"/>
              </a:defRPr>
            </a:lvl1pPr>
            <a:lvl2pPr marL="380990" indent="-380990">
              <a:buClr>
                <a:srgbClr val="CED649"/>
              </a:buClr>
              <a:buFont typeface="Arial" panose="020B0604020202020204" pitchFamily="34" charset="0"/>
              <a:buChar char="•"/>
              <a:defRPr sz="2400" b="0">
                <a:ln>
                  <a:noFill/>
                </a:ln>
                <a:solidFill>
                  <a:srgbClr val="006286"/>
                </a:solidFill>
                <a:latin typeface="Arial" panose="020B0604020202020204" pitchFamily="34" charset="0"/>
                <a:cs typeface="Arial" panose="020B0604020202020204" pitchFamily="34" charset="0"/>
              </a:defRPr>
            </a:lvl2pPr>
            <a:lvl3pPr marL="1523962" indent="-304792">
              <a:buClr>
                <a:srgbClr val="CED649"/>
              </a:buClr>
              <a:buFont typeface="Arial" panose="020B0604020202020204" pitchFamily="34" charset="0"/>
              <a:buChar char="•"/>
              <a:defRPr>
                <a:solidFill>
                  <a:srgbClr val="006286"/>
                </a:solidFill>
              </a:defRPr>
            </a:lvl3pPr>
            <a:lvl4pPr marL="2133547" indent="-304792">
              <a:buClr>
                <a:srgbClr val="CED649"/>
              </a:buClr>
              <a:buFont typeface="Arial" panose="020B0604020202020204" pitchFamily="34" charset="0"/>
              <a:buChar char="•"/>
              <a:defRPr>
                <a:solidFill>
                  <a:srgbClr val="006286"/>
                </a:solidFill>
              </a:defRPr>
            </a:lvl4pPr>
            <a:lvl5pPr marL="2743131" indent="-304792">
              <a:buClr>
                <a:srgbClr val="CED649"/>
              </a:buClr>
              <a:buFont typeface="Arial" panose="020B0604020202020204" pitchFamily="34" charset="0"/>
              <a:buChar char="•"/>
              <a:defRPr>
                <a:solidFill>
                  <a:srgbClr val="006286"/>
                </a:solidFill>
              </a:defRPr>
            </a:lvl5pPr>
          </a:lstStyle>
          <a:p>
            <a:pPr lvl="0"/>
            <a:r>
              <a:rPr lang="en-US" dirty="0"/>
              <a:t>[Insert text here]</a:t>
            </a:r>
          </a:p>
          <a:p>
            <a:pPr lvl="0"/>
            <a:endParaRPr lang="en-US" dirty="0"/>
          </a:p>
          <a:p>
            <a:pPr lvl="1"/>
            <a:endParaRPr lang="en-US" dirty="0"/>
          </a:p>
          <a:p>
            <a:pPr lvl="1"/>
            <a:endParaRPr lang="en-GB" dirty="0"/>
          </a:p>
        </p:txBody>
      </p:sp>
    </p:spTree>
    <p:extLst>
      <p:ext uri="{BB962C8B-B14F-4D97-AF65-F5344CB8AC3E}">
        <p14:creationId xmlns:p14="http://schemas.microsoft.com/office/powerpoint/2010/main" val="380561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3"/>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A0AD3B-C286-4878-A5CE-1DF4487D0679}" type="datetimeFigureOut">
              <a:rPr lang="en-US" smtClean="0"/>
              <a:pPr/>
              <a:t>10/7/2020</a:t>
            </a:fld>
            <a:endParaRPr lang="en-GB"/>
          </a:p>
        </p:txBody>
      </p:sp>
      <p:sp>
        <p:nvSpPr>
          <p:cNvPr id="5" name="Footer Placeholder 4"/>
          <p:cNvSpPr>
            <a:spLocks noGrp="1"/>
          </p:cNvSpPr>
          <p:nvPr>
            <p:ph type="ftr" sz="quarter" idx="3"/>
          </p:nvPr>
        </p:nvSpPr>
        <p:spPr>
          <a:xfrm>
            <a:off x="677335" y="6041363"/>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4" y="6041363"/>
            <a:ext cx="683339" cy="365125"/>
          </a:xfrm>
          <a:prstGeom prst="rect">
            <a:avLst/>
          </a:prstGeom>
        </p:spPr>
        <p:txBody>
          <a:bodyPr vert="horz" lIns="91440" tIns="45720" rIns="91440" bIns="45720" rtlCol="0" anchor="ctr"/>
          <a:lstStyle>
            <a:lvl1pPr algn="r">
              <a:defRPr sz="900">
                <a:solidFill>
                  <a:schemeClr val="accent1"/>
                </a:solidFill>
              </a:defRPr>
            </a:lvl1pPr>
          </a:lstStyle>
          <a:p>
            <a:fld id="{C21C21B6-E7ED-47A3-A62E-1C915842AF8E}" type="slidenum">
              <a:rPr lang="en-GB" smtClean="0"/>
              <a:pPr/>
              <a:t>‹#›</a:t>
            </a:fld>
            <a:endParaRPr lang="en-GB"/>
          </a:p>
        </p:txBody>
      </p:sp>
    </p:spTree>
    <p:extLst>
      <p:ext uri="{BB962C8B-B14F-4D97-AF65-F5344CB8AC3E}">
        <p14:creationId xmlns:p14="http://schemas.microsoft.com/office/powerpoint/2010/main" val="111823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189"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4">
            <a:extLst>
              <a:ext uri="{FF2B5EF4-FFF2-40B4-BE49-F238E27FC236}">
                <a16:creationId xmlns:a16="http://schemas.microsoft.com/office/drawing/2014/main" id="{5AAF2F93-5C6A-4429-BDA7-FBFBF0169AA5}"/>
              </a:ext>
            </a:extLst>
          </p:cNvPr>
          <p:cNvSpPr txBox="1">
            <a:spLocks noChangeArrowheads="1"/>
          </p:cNvSpPr>
          <p:nvPr/>
        </p:nvSpPr>
        <p:spPr bwMode="auto">
          <a:xfrm>
            <a:off x="2871789" y="44450"/>
            <a:ext cx="19843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alt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Chris Roberts</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GB" alt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alt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Tel 07923 567890</a:t>
            </a:r>
            <a:endParaRPr kumimoji="0" lang="en-GB"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alt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e-mail: chris</a:t>
            </a:r>
            <a:r>
              <a:rPr kumimoji="0" lang="en-GB" alt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@ntlworld.com</a:t>
            </a:r>
            <a:endParaRPr kumimoji="0" lang="en-US" alt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76" name="Rectangle 5">
            <a:extLst>
              <a:ext uri="{FF2B5EF4-FFF2-40B4-BE49-F238E27FC236}">
                <a16:creationId xmlns:a16="http://schemas.microsoft.com/office/drawing/2014/main" id="{12A0C7BB-7C78-47DF-B2D5-AB843C356C38}"/>
              </a:ext>
            </a:extLst>
          </p:cNvPr>
          <p:cNvSpPr>
            <a:spLocks noChangeArrowheads="1"/>
          </p:cNvSpPr>
          <p:nvPr/>
        </p:nvSpPr>
        <p:spPr bwMode="auto">
          <a:xfrm>
            <a:off x="1595438" y="71438"/>
            <a:ext cx="4572000" cy="6597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77" name="Text Box 6">
            <a:extLst>
              <a:ext uri="{FF2B5EF4-FFF2-40B4-BE49-F238E27FC236}">
                <a16:creationId xmlns:a16="http://schemas.microsoft.com/office/drawing/2014/main" id="{3D429D54-66B6-4663-9438-A5082C95052E}"/>
              </a:ext>
            </a:extLst>
          </p:cNvPr>
          <p:cNvSpPr txBox="1">
            <a:spLocks noChangeArrowheads="1"/>
          </p:cNvSpPr>
          <p:nvPr/>
        </p:nvSpPr>
        <p:spPr bwMode="auto">
          <a:xfrm>
            <a:off x="1592263" y="1268414"/>
            <a:ext cx="44323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PERSONAL PROFILE</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personable and friendly team player, who gets on with people at all levels. A confident communicator with excellent people skills. </a:t>
            </a:r>
            <a:r>
              <a:rPr kumimoji="0" lang="en-US" alt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Organised</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methodical and enjoys a challenge.</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KEY SKILLS &amp; ACHIEVEMENTS</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Strong team working skills.</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Excellent understanding of Microsoft programmes.</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Very good at face to face communication.</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Organised with a focus on detail.</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Good people skills.</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positive, motivated individual.</a:t>
            </a:r>
          </a:p>
          <a:p>
            <a:pPr marL="0" marR="0" lvl="0" indent="0" algn="l" defTabSz="457200" rtl="0" eaLnBrk="1" fontAlgn="auto" latinLnBrk="0" hangingPunct="1">
              <a:lnSpc>
                <a:spcPct val="100000"/>
              </a:lnSpc>
              <a:spcBef>
                <a:spcPct val="0"/>
              </a:spcBef>
              <a:spcAft>
                <a:spcPts val="0"/>
              </a:spcAft>
              <a:buClrTx/>
              <a:buSzTx/>
              <a:buFontTx/>
              <a:buChar char="•"/>
              <a:tabLst/>
              <a:defRPr/>
            </a:pPr>
            <a:endPar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EMPLOYMENT</a:t>
            </a:r>
            <a:endPar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Potties Garden Centre, </a:t>
            </a:r>
            <a:r>
              <a:rPr kumimoji="0" lang="en-GB" alt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Townton</a:t>
            </a:r>
            <a:r>
              <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alt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Townshire</a:t>
            </a:r>
            <a:r>
              <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Nov 2011 - Present</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 time sales assistant role.  Tasks included:</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Helping customers find what they were looking for.</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Working on the till, handling cash and completing refunds.</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Organising the stock room and making sure that there was enough</a:t>
            </a:r>
            <a:b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stock on the shop floor.</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Creating hanging baskets to order for customers.</a:t>
            </a:r>
          </a:p>
          <a:p>
            <a:pPr marL="0" marR="0" lvl="0" indent="0" algn="l" defTabSz="457200" rtl="0" eaLnBrk="1" fontAlgn="auto" latinLnBrk="0" hangingPunct="1">
              <a:lnSpc>
                <a:spcPct val="100000"/>
              </a:lnSpc>
              <a:spcBef>
                <a:spcPct val="0"/>
              </a:spcBef>
              <a:spcAft>
                <a:spcPts val="0"/>
              </a:spcAft>
              <a:buClrTx/>
              <a:buSzTx/>
              <a:buFontTx/>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Merchandising displays.</a:t>
            </a:r>
          </a:p>
        </p:txBody>
      </p:sp>
      <p:sp>
        <p:nvSpPr>
          <p:cNvPr id="2059" name="AutoShape 11">
            <a:extLst>
              <a:ext uri="{FF2B5EF4-FFF2-40B4-BE49-F238E27FC236}">
                <a16:creationId xmlns:a16="http://schemas.microsoft.com/office/drawing/2014/main" id="{D7E0C2E6-FA7C-48E7-872E-7CF4B859AC7C}"/>
              </a:ext>
            </a:extLst>
          </p:cNvPr>
          <p:cNvSpPr>
            <a:spLocks noChangeArrowheads="1"/>
          </p:cNvSpPr>
          <p:nvPr/>
        </p:nvSpPr>
        <p:spPr bwMode="auto">
          <a:xfrm>
            <a:off x="6887964" y="1413272"/>
            <a:ext cx="3528517" cy="863600"/>
          </a:xfrm>
          <a:prstGeom prst="roundRect">
            <a:avLst>
              <a:gd name="adj" fmla="val 16667"/>
            </a:avLst>
          </a:prstGeom>
          <a:solidFill>
            <a:schemeClr val="bg1">
              <a:alpha val="50000"/>
            </a:schemeClr>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This is your elevator pitch.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No more than 3 sentences filled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with powerful keywords</a:t>
            </a:r>
          </a:p>
        </p:txBody>
      </p:sp>
      <p:sp>
        <p:nvSpPr>
          <p:cNvPr id="2063" name="AutoShape 15">
            <a:extLst>
              <a:ext uri="{FF2B5EF4-FFF2-40B4-BE49-F238E27FC236}">
                <a16:creationId xmlns:a16="http://schemas.microsoft.com/office/drawing/2014/main" id="{022FD733-1804-4D4B-9CE9-F9BE79E0C936}"/>
              </a:ext>
            </a:extLst>
          </p:cNvPr>
          <p:cNvSpPr>
            <a:spLocks noChangeArrowheads="1"/>
          </p:cNvSpPr>
          <p:nvPr/>
        </p:nvSpPr>
        <p:spPr bwMode="auto">
          <a:xfrm>
            <a:off x="6887964" y="2493418"/>
            <a:ext cx="3528516" cy="575543"/>
          </a:xfrm>
          <a:prstGeom prst="roundRect">
            <a:avLst>
              <a:gd name="adj" fmla="val 16667"/>
            </a:avLst>
          </a:prstGeom>
          <a:solidFill>
            <a:schemeClr val="bg1"/>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No more than 8. Change them to suit the role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you are applying for</a:t>
            </a:r>
            <a:r>
              <a:rPr kumimoji="0" lang="en-GB" sz="1800" b="0" i="0" u="none" strike="noStrike" kern="1200" cap="none" spc="0" normalizeH="0" baseline="0" noProof="0" dirty="0">
                <a:ln>
                  <a:noFill/>
                </a:ln>
                <a:solidFill>
                  <a:srgbClr val="002060"/>
                </a:solidFill>
                <a:effectLst/>
                <a:uLnTx/>
                <a:uFillTx/>
                <a:latin typeface="Arial" charset="0"/>
                <a:ea typeface="+mn-ea"/>
                <a:cs typeface="Arial" charset="0"/>
              </a:rPr>
              <a:t>.</a:t>
            </a:r>
            <a:endParaRPr kumimoji="0" lang="en-US" sz="1800" b="0" i="0" u="none" strike="noStrike" kern="1200" cap="none" spc="0" normalizeH="0" baseline="0" noProof="0" dirty="0">
              <a:ln>
                <a:noFill/>
              </a:ln>
              <a:solidFill>
                <a:srgbClr val="002060"/>
              </a:solidFill>
              <a:effectLst/>
              <a:uLnTx/>
              <a:uFillTx/>
              <a:latin typeface="Arial" charset="0"/>
              <a:ea typeface="+mn-ea"/>
              <a:cs typeface="Arial" charset="0"/>
            </a:endParaRPr>
          </a:p>
        </p:txBody>
      </p:sp>
      <p:sp>
        <p:nvSpPr>
          <p:cNvPr id="2067" name="AutoShape 19">
            <a:extLst>
              <a:ext uri="{FF2B5EF4-FFF2-40B4-BE49-F238E27FC236}">
                <a16:creationId xmlns:a16="http://schemas.microsoft.com/office/drawing/2014/main" id="{403CBACB-7454-4E8F-A1B9-69C1DEC377B7}"/>
              </a:ext>
            </a:extLst>
          </p:cNvPr>
          <p:cNvSpPr>
            <a:spLocks noChangeArrowheads="1"/>
          </p:cNvSpPr>
          <p:nvPr/>
        </p:nvSpPr>
        <p:spPr bwMode="auto">
          <a:xfrm>
            <a:off x="6888212" y="3246244"/>
            <a:ext cx="3528268" cy="576262"/>
          </a:xfrm>
          <a:prstGeom prst="roundRect">
            <a:avLst>
              <a:gd name="adj" fmla="val 16667"/>
            </a:avLst>
          </a:prstGeom>
          <a:solidFill>
            <a:schemeClr val="bg1"/>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Look at your activities and transferrable skills.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These can form a basis for this section of the CV</a:t>
            </a:r>
          </a:p>
        </p:txBody>
      </p:sp>
      <p:sp>
        <p:nvSpPr>
          <p:cNvPr id="3087" name="Line 32">
            <a:extLst>
              <a:ext uri="{FF2B5EF4-FFF2-40B4-BE49-F238E27FC236}">
                <a16:creationId xmlns:a16="http://schemas.microsoft.com/office/drawing/2014/main" id="{6B8FE2E3-A279-4CBE-8499-D6E5A9AF575B}"/>
              </a:ext>
            </a:extLst>
          </p:cNvPr>
          <p:cNvSpPr>
            <a:spLocks noChangeShapeType="1"/>
          </p:cNvSpPr>
          <p:nvPr/>
        </p:nvSpPr>
        <p:spPr bwMode="auto">
          <a:xfrm flipH="1">
            <a:off x="6024563" y="1844675"/>
            <a:ext cx="863600"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2" name="Rounded Rectangle 1">
            <a:extLst>
              <a:ext uri="{FF2B5EF4-FFF2-40B4-BE49-F238E27FC236}">
                <a16:creationId xmlns:a16="http://schemas.microsoft.com/office/drawing/2014/main" id="{18BD73B8-0D29-4AE9-8F97-E56D67487243}"/>
              </a:ext>
            </a:extLst>
          </p:cNvPr>
          <p:cNvSpPr/>
          <p:nvPr/>
        </p:nvSpPr>
        <p:spPr>
          <a:xfrm>
            <a:off x="6888212" y="4653136"/>
            <a:ext cx="3528268" cy="1584176"/>
          </a:xfrm>
          <a:prstGeom prst="roundRect">
            <a:avLst/>
          </a:prstGeom>
          <a:solidFill>
            <a:schemeClr val="bg1"/>
          </a:solidFill>
          <a:ln>
            <a:gradFill>
              <a:gsLst>
                <a:gs pos="0">
                  <a:srgbClr val="FFF200"/>
                </a:gs>
                <a:gs pos="45000">
                  <a:srgbClr val="FF7A00"/>
                </a:gs>
                <a:gs pos="70000">
                  <a:srgbClr val="FF0300"/>
                </a:gs>
                <a:gs pos="100000">
                  <a:srgbClr val="4D0808"/>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Trebuchet MS" panose="020B0603020202020204"/>
                <a:ea typeface="+mn-ea"/>
                <a:cs typeface="+mn-cs"/>
              </a:rPr>
              <a:t>If you have had a number of jobs list them here with the most recent at the top.  Voluntary work should be included. Name the company and how long you were there; give a brief description of the role and bullet points of the key skills required. See if you can get them to relate to the job you are applying for</a:t>
            </a:r>
          </a:p>
        </p:txBody>
      </p:sp>
      <p:sp>
        <p:nvSpPr>
          <p:cNvPr id="3091" name="Line 32">
            <a:extLst>
              <a:ext uri="{FF2B5EF4-FFF2-40B4-BE49-F238E27FC236}">
                <a16:creationId xmlns:a16="http://schemas.microsoft.com/office/drawing/2014/main" id="{4659A9E4-8509-4350-9F3C-906A2FED1ACD}"/>
              </a:ext>
            </a:extLst>
          </p:cNvPr>
          <p:cNvSpPr>
            <a:spLocks noChangeShapeType="1"/>
          </p:cNvSpPr>
          <p:nvPr/>
        </p:nvSpPr>
        <p:spPr bwMode="auto">
          <a:xfrm flipH="1" flipV="1">
            <a:off x="6024563" y="2781300"/>
            <a:ext cx="863600"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092" name="Line 32">
            <a:extLst>
              <a:ext uri="{FF2B5EF4-FFF2-40B4-BE49-F238E27FC236}">
                <a16:creationId xmlns:a16="http://schemas.microsoft.com/office/drawing/2014/main" id="{12D1527E-0AD0-47AD-885D-E47B2969946D}"/>
              </a:ext>
            </a:extLst>
          </p:cNvPr>
          <p:cNvSpPr>
            <a:spLocks noChangeShapeType="1"/>
          </p:cNvSpPr>
          <p:nvPr/>
        </p:nvSpPr>
        <p:spPr bwMode="auto">
          <a:xfrm flipH="1">
            <a:off x="6024563" y="3539639"/>
            <a:ext cx="863600"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093" name="Line 32">
            <a:extLst>
              <a:ext uri="{FF2B5EF4-FFF2-40B4-BE49-F238E27FC236}">
                <a16:creationId xmlns:a16="http://schemas.microsoft.com/office/drawing/2014/main" id="{CA5D4AFB-E018-4032-B2CB-EA402AD1CEC6}"/>
              </a:ext>
            </a:extLst>
          </p:cNvPr>
          <p:cNvSpPr>
            <a:spLocks noChangeShapeType="1"/>
          </p:cNvSpPr>
          <p:nvPr/>
        </p:nvSpPr>
        <p:spPr bwMode="auto">
          <a:xfrm flipH="1">
            <a:off x="5059363" y="5451475"/>
            <a:ext cx="1828800"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a:extLst>
              <a:ext uri="{FF2B5EF4-FFF2-40B4-BE49-F238E27FC236}">
                <a16:creationId xmlns:a16="http://schemas.microsoft.com/office/drawing/2014/main" id="{5281CCCF-4AC4-4079-B784-E249250B0DBC}"/>
              </a:ext>
            </a:extLst>
          </p:cNvPr>
          <p:cNvSpPr>
            <a:spLocks noChangeArrowheads="1"/>
          </p:cNvSpPr>
          <p:nvPr/>
        </p:nvSpPr>
        <p:spPr bwMode="auto">
          <a:xfrm>
            <a:off x="6240463" y="188914"/>
            <a:ext cx="4248150" cy="6480175"/>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4" name="Text Box 6">
            <a:extLst>
              <a:ext uri="{FF2B5EF4-FFF2-40B4-BE49-F238E27FC236}">
                <a16:creationId xmlns:a16="http://schemas.microsoft.com/office/drawing/2014/main" id="{8D6A77F7-376E-4480-AF59-362D397DD569}"/>
              </a:ext>
            </a:extLst>
          </p:cNvPr>
          <p:cNvSpPr txBox="1">
            <a:spLocks noChangeArrowheads="1"/>
          </p:cNvSpPr>
          <p:nvPr/>
        </p:nvSpPr>
        <p:spPr bwMode="auto">
          <a:xfrm>
            <a:off x="6291263" y="379414"/>
            <a:ext cx="184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25" name="Rectangle 7">
            <a:extLst>
              <a:ext uri="{FF2B5EF4-FFF2-40B4-BE49-F238E27FC236}">
                <a16:creationId xmlns:a16="http://schemas.microsoft.com/office/drawing/2014/main" id="{9D4525D3-3048-4B29-8A84-EA72FDB7A3EC}"/>
              </a:ext>
            </a:extLst>
          </p:cNvPr>
          <p:cNvSpPr>
            <a:spLocks noChangeArrowheads="1"/>
          </p:cNvSpPr>
          <p:nvPr/>
        </p:nvSpPr>
        <p:spPr bwMode="auto">
          <a:xfrm>
            <a:off x="6311901" y="260350"/>
            <a:ext cx="41767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EDUCATION AND QUALIFICATIONS</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Townton</a:t>
            </a: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High School, </a:t>
            </a:r>
            <a:r>
              <a:rPr kumimoji="0" lang="en-GB" alt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Townshire</a:t>
            </a: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2006 – Present</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GCSEs			Predicted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English Language		A</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Mathematics			A*</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Geography			B</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Physical Education		B</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Science				A</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 Football Coaching Certificate                	2007</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HOBBIES AND INTERESTS</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Football – Team Captain for 2 years, fund raising, coaching younger members.</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Amateur Dramatics – Member of youth theatre group, acting, lighting design, publicity, set construction.</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Website Design – Using WordPress to develop a personal site with a blog, also have developed and maintained my Football team and drama clubs sites.</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GB"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 available on request.</a:t>
            </a:r>
          </a:p>
        </p:txBody>
      </p:sp>
      <p:sp>
        <p:nvSpPr>
          <p:cNvPr id="5126" name="Text Box 16">
            <a:extLst>
              <a:ext uri="{FF2B5EF4-FFF2-40B4-BE49-F238E27FC236}">
                <a16:creationId xmlns:a16="http://schemas.microsoft.com/office/drawing/2014/main" id="{420737E0-3F4E-44F0-A669-5F10C44A0868}"/>
              </a:ext>
            </a:extLst>
          </p:cNvPr>
          <p:cNvSpPr txBox="1">
            <a:spLocks noChangeArrowheads="1"/>
          </p:cNvSpPr>
          <p:nvPr/>
        </p:nvSpPr>
        <p:spPr bwMode="auto">
          <a:xfrm>
            <a:off x="3340100" y="28003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AutoShape 11">
            <a:extLst>
              <a:ext uri="{FF2B5EF4-FFF2-40B4-BE49-F238E27FC236}">
                <a16:creationId xmlns:a16="http://schemas.microsoft.com/office/drawing/2014/main" id="{12238E97-755F-4892-B659-28809FD4B0B3}"/>
              </a:ext>
            </a:extLst>
          </p:cNvPr>
          <p:cNvSpPr>
            <a:spLocks noChangeArrowheads="1"/>
          </p:cNvSpPr>
          <p:nvPr/>
        </p:nvSpPr>
        <p:spPr bwMode="auto">
          <a:xfrm>
            <a:off x="1703513" y="981224"/>
            <a:ext cx="3528517" cy="1151632"/>
          </a:xfrm>
          <a:prstGeom prst="roundRect">
            <a:avLst>
              <a:gd name="adj" fmla="val 16667"/>
            </a:avLst>
          </a:prstGeom>
          <a:solidFill>
            <a:schemeClr val="bg1"/>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Detail the examinations you are working towards as well as any other qualifications you may have. an A grade in a musical instrument or a belt for a martial art will demonstrate that you can commit to something.</a:t>
            </a:r>
          </a:p>
        </p:txBody>
      </p:sp>
      <p:sp>
        <p:nvSpPr>
          <p:cNvPr id="26" name="AutoShape 11">
            <a:extLst>
              <a:ext uri="{FF2B5EF4-FFF2-40B4-BE49-F238E27FC236}">
                <a16:creationId xmlns:a16="http://schemas.microsoft.com/office/drawing/2014/main" id="{10CE3548-6EDB-4C54-BB8D-A540EB499CDB}"/>
              </a:ext>
            </a:extLst>
          </p:cNvPr>
          <p:cNvSpPr>
            <a:spLocks noChangeArrowheads="1"/>
          </p:cNvSpPr>
          <p:nvPr/>
        </p:nvSpPr>
        <p:spPr bwMode="auto">
          <a:xfrm>
            <a:off x="1703513" y="3717032"/>
            <a:ext cx="3528517" cy="1296144"/>
          </a:xfrm>
          <a:prstGeom prst="roundRect">
            <a:avLst>
              <a:gd name="adj" fmla="val 16667"/>
            </a:avLst>
          </a:prstGeom>
          <a:solidFill>
            <a:schemeClr val="bg1"/>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Your references should be people you have worked for or have engaged with outside of family.  A teacher, manager, club organiser etc can be used. Check they are happy to be used as an referee. Do not put their details on your CV. Put references available on request.</a:t>
            </a:r>
          </a:p>
        </p:txBody>
      </p:sp>
      <p:sp>
        <p:nvSpPr>
          <p:cNvPr id="27" name="AutoShape 11">
            <a:extLst>
              <a:ext uri="{FF2B5EF4-FFF2-40B4-BE49-F238E27FC236}">
                <a16:creationId xmlns:a16="http://schemas.microsoft.com/office/drawing/2014/main" id="{80A8C029-781E-4E45-9375-891A26DE4F9B}"/>
              </a:ext>
            </a:extLst>
          </p:cNvPr>
          <p:cNvSpPr>
            <a:spLocks noChangeArrowheads="1"/>
          </p:cNvSpPr>
          <p:nvPr/>
        </p:nvSpPr>
        <p:spPr bwMode="auto">
          <a:xfrm>
            <a:off x="1703513" y="2368550"/>
            <a:ext cx="3528517" cy="1060450"/>
          </a:xfrm>
          <a:prstGeom prst="roundRect">
            <a:avLst>
              <a:gd name="adj" fmla="val 16667"/>
            </a:avLst>
          </a:prstGeom>
          <a:solidFill>
            <a:schemeClr val="bg1"/>
          </a:solidFill>
          <a:ln w="25400">
            <a:gradFill>
              <a:gsLst>
                <a:gs pos="0">
                  <a:srgbClr val="FFF200"/>
                </a:gs>
                <a:gs pos="45000">
                  <a:srgbClr val="FF7A00"/>
                </a:gs>
                <a:gs pos="70000">
                  <a:srgbClr val="FF0300"/>
                </a:gs>
                <a:gs pos="100000">
                  <a:srgbClr val="4D0808"/>
                </a:gs>
              </a:gsLst>
              <a:lin ang="5400000" scaled="0"/>
            </a:gradFill>
            <a:prstDash val="sysDash"/>
            <a:round/>
            <a:headEnd/>
            <a:tailEn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charset="0"/>
                <a:ea typeface="+mn-ea"/>
                <a:cs typeface="Arial" charset="0"/>
              </a:rPr>
              <a:t>Make the most of this section. This is where you can demonstrate some valuable skills. Check the activities and skills then break down what you have done and ensure that they tie into the job role you are applying for.</a:t>
            </a:r>
          </a:p>
        </p:txBody>
      </p:sp>
      <p:sp>
        <p:nvSpPr>
          <p:cNvPr id="5136" name="Line 32">
            <a:extLst>
              <a:ext uri="{FF2B5EF4-FFF2-40B4-BE49-F238E27FC236}">
                <a16:creationId xmlns:a16="http://schemas.microsoft.com/office/drawing/2014/main" id="{F07DD87B-2CB9-42AF-A595-0D4E55BEB738}"/>
              </a:ext>
            </a:extLst>
          </p:cNvPr>
          <p:cNvSpPr>
            <a:spLocks noChangeShapeType="1"/>
          </p:cNvSpPr>
          <p:nvPr/>
        </p:nvSpPr>
        <p:spPr bwMode="auto">
          <a:xfrm>
            <a:off x="5232400" y="1557338"/>
            <a:ext cx="1150938"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5137" name="Line 32">
            <a:extLst>
              <a:ext uri="{FF2B5EF4-FFF2-40B4-BE49-F238E27FC236}">
                <a16:creationId xmlns:a16="http://schemas.microsoft.com/office/drawing/2014/main" id="{CF092DB6-8C75-488B-9B36-5753A83B9049}"/>
              </a:ext>
            </a:extLst>
          </p:cNvPr>
          <p:cNvSpPr>
            <a:spLocks noChangeShapeType="1"/>
          </p:cNvSpPr>
          <p:nvPr/>
        </p:nvSpPr>
        <p:spPr bwMode="auto">
          <a:xfrm>
            <a:off x="5232400" y="2852738"/>
            <a:ext cx="1150938"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5138" name="Line 32">
            <a:extLst>
              <a:ext uri="{FF2B5EF4-FFF2-40B4-BE49-F238E27FC236}">
                <a16:creationId xmlns:a16="http://schemas.microsoft.com/office/drawing/2014/main" id="{241319F5-DD5A-4D59-A660-E8F7FA3D5C4C}"/>
              </a:ext>
            </a:extLst>
          </p:cNvPr>
          <p:cNvSpPr>
            <a:spLocks noChangeShapeType="1"/>
          </p:cNvSpPr>
          <p:nvPr/>
        </p:nvSpPr>
        <p:spPr bwMode="auto">
          <a:xfrm>
            <a:off x="5232400" y="4365625"/>
            <a:ext cx="1150938" cy="0"/>
          </a:xfrm>
          <a:prstGeom prst="line">
            <a:avLst/>
          </a:prstGeom>
          <a:noFill/>
          <a:ln w="31750">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cSld>
  <p:clrMapOvr>
    <a:masterClrMapping/>
  </p:clrMapOvr>
</p:sld>
</file>

<file path=ppt/theme/theme1.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412</Words>
  <Application>Microsoft Office PowerPoint</Application>
  <PresentationFormat>Widescreen</PresentationFormat>
  <Paragraphs>61</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Trebuchet MS</vt:lpstr>
      <vt:lpstr>Wingdings 3</vt:lpstr>
      <vt:lpstr>2_Facet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Niles</dc:creator>
  <cp:lastModifiedBy>Lysandra Halmshaw</cp:lastModifiedBy>
  <cp:revision>1</cp:revision>
  <dcterms:created xsi:type="dcterms:W3CDTF">2020-10-02T13:28:05Z</dcterms:created>
  <dcterms:modified xsi:type="dcterms:W3CDTF">2020-10-07T12:14:16Z</dcterms:modified>
</cp:coreProperties>
</file>